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91" r:id="rId19"/>
    <p:sldId id="275" r:id="rId20"/>
    <p:sldId id="292" r:id="rId21"/>
    <p:sldId id="276" r:id="rId22"/>
    <p:sldId id="278" r:id="rId23"/>
    <p:sldId id="279" r:id="rId24"/>
    <p:sldId id="280" r:id="rId25"/>
    <p:sldId id="277"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D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6/4/2017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6/4/2017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6/4/2017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6/4/2017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6/4/2017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6/4/2017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6/4/2017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Tree>
    <p:extLst>
      <p:ext uri="{BB962C8B-B14F-4D97-AF65-F5344CB8AC3E}">
        <p14:creationId xmlns:p14="http://schemas.microsoft.com/office/powerpoint/2010/main" val="3426425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1446550"/>
          </a:xfrm>
          <a:prstGeom prst="rect">
            <a:avLst/>
          </a:prstGeom>
          <a:noFill/>
        </p:spPr>
        <p:txBody>
          <a:bodyPr wrap="square" rtlCol="0">
            <a:spAutoFit/>
          </a:bodyPr>
          <a:lstStyle/>
          <a:p>
            <a:pPr marL="541338" indent="-541338">
              <a:buAutoNum type="arabicPeriod"/>
            </a:pPr>
            <a:r>
              <a:rPr lang="en-GB" sz="3600" dirty="0" smtClean="0">
                <a:latin typeface="Berlin Sans FB Demi" panose="020E0802020502020306" pitchFamily="34" charset="0"/>
              </a:rPr>
              <a:t>The circumstances</a:t>
            </a:r>
          </a:p>
          <a:p>
            <a:pPr marL="914400" lvl="1" indent="-457200">
              <a:buFont typeface="Wingdings" panose="05000000000000000000" pitchFamily="2" charset="2"/>
              <a:buChar char="Ø"/>
            </a:pPr>
            <a:r>
              <a:rPr lang="en-GB" sz="2400" b="1" dirty="0" smtClean="0">
                <a:solidFill>
                  <a:schemeClr val="accent6">
                    <a:lumMod val="20000"/>
                    <a:lumOff val="80000"/>
                  </a:schemeClr>
                </a:solidFill>
                <a:effectLst>
                  <a:glow>
                    <a:srgbClr val="FFFF00"/>
                  </a:glow>
                </a:effectLst>
              </a:rPr>
              <a:t>Rival baptisms</a:t>
            </a:r>
          </a:p>
          <a:p>
            <a:pPr marL="914400" lvl="1" indent="-457200">
              <a:buFont typeface="Wingdings" panose="05000000000000000000" pitchFamily="2" charset="2"/>
              <a:buChar char="Ø"/>
            </a:pPr>
            <a:r>
              <a:rPr lang="en-GB" sz="2800" b="1" dirty="0" smtClean="0">
                <a:solidFill>
                  <a:schemeClr val="accent6">
                    <a:lumMod val="20000"/>
                    <a:lumOff val="80000"/>
                  </a:schemeClr>
                </a:solidFill>
                <a:effectLst>
                  <a:glow>
                    <a:srgbClr val="FFFF00"/>
                  </a:glow>
                </a:effectLst>
              </a:rPr>
              <a:t>Competition</a:t>
            </a:r>
            <a:endParaRPr lang="en-GB" sz="2800" b="1" dirty="0">
              <a:solidFill>
                <a:schemeClr val="accent6">
                  <a:lumMod val="20000"/>
                  <a:lumOff val="80000"/>
                </a:schemeClr>
              </a:solidFill>
              <a:effectLst>
                <a:glow>
                  <a:srgbClr val="FFFF00"/>
                </a:glow>
              </a:effectLst>
            </a:endParaRPr>
          </a:p>
        </p:txBody>
      </p:sp>
    </p:spTree>
    <p:extLst>
      <p:ext uri="{BB962C8B-B14F-4D97-AF65-F5344CB8AC3E}">
        <p14:creationId xmlns:p14="http://schemas.microsoft.com/office/powerpoint/2010/main" val="39921487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785652"/>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600" dirty="0" smtClean="0">
                <a:latin typeface="Berlin Sans FB Demi" panose="020E0802020502020306" pitchFamily="34" charset="0"/>
              </a:rPr>
              <a:t>The conflict </a:t>
            </a:r>
            <a:r>
              <a:rPr lang="en-GB" sz="2800" b="1" i="1" dirty="0">
                <a:ln>
                  <a:solidFill>
                    <a:srgbClr val="FF0000"/>
                  </a:solidFill>
                </a:ln>
                <a:effectLst>
                  <a:glow rad="38100">
                    <a:srgbClr val="FFFF00"/>
                  </a:glow>
                </a:effectLst>
              </a:rPr>
              <a:t>“An argument developed between some of John’s disciples and a certain Jew over the matter of ceremonial washing. They came to John and said to him, ‘Rabbi, that man who was with you on the other side of the Jordan – the one you testified about – look, he is baptising, and everyone is going to him.’”</a:t>
            </a:r>
          </a:p>
          <a:p>
            <a:pPr marL="541338" indent="-541338">
              <a:buAutoNum type="arabicPeriod"/>
            </a:pPr>
            <a:endParaRPr lang="en-GB" sz="3600" dirty="0" smtClean="0">
              <a:latin typeface="Berlin Sans FB Demi" panose="020E0802020502020306" pitchFamily="34" charset="0"/>
            </a:endParaRPr>
          </a:p>
        </p:txBody>
      </p:sp>
    </p:spTree>
    <p:extLst>
      <p:ext uri="{BB962C8B-B14F-4D97-AF65-F5344CB8AC3E}">
        <p14:creationId xmlns:p14="http://schemas.microsoft.com/office/powerpoint/2010/main" val="39893272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1508105"/>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600" dirty="0" smtClean="0">
                <a:latin typeface="Berlin Sans FB Demi" panose="020E0802020502020306" pitchFamily="34" charset="0"/>
              </a:rPr>
              <a:t>The conflict</a:t>
            </a:r>
          </a:p>
          <a:p>
            <a:pPr marL="1257300"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Jewish traditions – again + competition</a:t>
            </a:r>
          </a:p>
        </p:txBody>
      </p:sp>
    </p:spTree>
    <p:extLst>
      <p:ext uri="{BB962C8B-B14F-4D97-AF65-F5344CB8AC3E}">
        <p14:creationId xmlns:p14="http://schemas.microsoft.com/office/powerpoint/2010/main" val="34877650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187743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600" dirty="0" smtClean="0">
                <a:latin typeface="Berlin Sans FB Demi" panose="020E0802020502020306" pitchFamily="34" charset="0"/>
              </a:rPr>
              <a:t>The conflict</a:t>
            </a:r>
          </a:p>
          <a:p>
            <a:pPr marL="1257300"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Jewish traditions – again + competition!</a:t>
            </a:r>
          </a:p>
          <a:p>
            <a:pPr marL="1257300"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identity</a:t>
            </a:r>
          </a:p>
        </p:txBody>
      </p:sp>
    </p:spTree>
    <p:extLst>
      <p:ext uri="{BB962C8B-B14F-4D97-AF65-F5344CB8AC3E}">
        <p14:creationId xmlns:p14="http://schemas.microsoft.com/office/powerpoint/2010/main" val="36255790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5570756"/>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 </a:t>
            </a:r>
            <a:r>
              <a:rPr lang="en-GB" sz="2800" i="1" dirty="0">
                <a:ln>
                  <a:solidFill>
                    <a:schemeClr val="accent1"/>
                  </a:solidFill>
                </a:ln>
                <a:effectLst>
                  <a:glow rad="38100">
                    <a:srgbClr val="FFFF00"/>
                  </a:glow>
                </a:effectLst>
              </a:rPr>
              <a:t>To this John replied, ‘A person can receive only what is given them from heaven. You yourselves can testify that I said, “I am not the Messiah but am sent ahead of him.” The bride belongs to the bridegroom. The friend who attends the bridegroom waits and listens for him, and is full of joy when he hears the bridegroom’s voice. That joy is mine, and it is now complete. He must become greater; I must become less.’”</a:t>
            </a:r>
            <a:r>
              <a:rPr lang="en-GB" sz="2800" b="1" i="1" dirty="0">
                <a:ln>
                  <a:solidFill>
                    <a:schemeClr val="accent1"/>
                  </a:solidFill>
                </a:ln>
                <a:effectLst>
                  <a:glow rad="38100">
                    <a:srgbClr val="FFFF00"/>
                  </a:glow>
                </a:effectLst>
              </a:rPr>
              <a:t> </a:t>
            </a:r>
            <a:endParaRPr lang="en-GB" sz="2800" dirty="0">
              <a:ln>
                <a:solidFill>
                  <a:schemeClr val="accent1"/>
                </a:solidFill>
              </a:ln>
              <a:effectLst>
                <a:glow rad="38100">
                  <a:srgbClr val="FFFF00"/>
                </a:glow>
              </a:effectLst>
            </a:endParaRPr>
          </a:p>
          <a:p>
            <a:pPr marL="541338" indent="-541338">
              <a:buFontTx/>
              <a:buAutoNum type="arabicPeriod"/>
            </a:pPr>
            <a:endParaRPr lang="en-GB" sz="3600" dirty="0" smtClean="0">
              <a:latin typeface="Berlin Sans FB Demi" panose="020E0802020502020306" pitchFamily="34" charset="0"/>
            </a:endParaRPr>
          </a:p>
        </p:txBody>
      </p:sp>
    </p:spTree>
    <p:extLst>
      <p:ext uri="{BB962C8B-B14F-4D97-AF65-F5344CB8AC3E}">
        <p14:creationId xmlns:p14="http://schemas.microsoft.com/office/powerpoint/2010/main" val="114812166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000548"/>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identity</a:t>
            </a:r>
          </a:p>
        </p:txBody>
      </p:sp>
    </p:spTree>
    <p:extLst>
      <p:ext uri="{BB962C8B-B14F-4D97-AF65-F5344CB8AC3E}">
        <p14:creationId xmlns:p14="http://schemas.microsoft.com/office/powerpoint/2010/main" val="265247396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431435"/>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p:txBody>
      </p:sp>
    </p:spTree>
    <p:extLst>
      <p:ext uri="{BB962C8B-B14F-4D97-AF65-F5344CB8AC3E}">
        <p14:creationId xmlns:p14="http://schemas.microsoft.com/office/powerpoint/2010/main" val="473061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80076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receive</a:t>
            </a:r>
            <a:r>
              <a:rPr lang="en-GB" sz="2800" b="1" dirty="0" smtClean="0">
                <a:solidFill>
                  <a:srgbClr val="00B0F0"/>
                </a:solidFill>
                <a:effectLst>
                  <a:glow rad="25400">
                    <a:srgbClr val="FFFF00"/>
                  </a:glow>
                </a:effectLst>
              </a:rPr>
              <a:t> </a:t>
            </a:r>
          </a:p>
        </p:txBody>
      </p:sp>
    </p:spTree>
    <p:extLst>
      <p:ext uri="{BB962C8B-B14F-4D97-AF65-F5344CB8AC3E}">
        <p14:creationId xmlns:p14="http://schemas.microsoft.com/office/powerpoint/2010/main" val="798484919"/>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662541"/>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receive</a:t>
            </a:r>
            <a:r>
              <a:rPr lang="en-GB" sz="2800" b="1" dirty="0" smtClean="0">
                <a:solidFill>
                  <a:srgbClr val="00B0F0"/>
                </a:solidFill>
                <a:effectLst>
                  <a:glow rad="25400">
                    <a:srgbClr val="FFFF00"/>
                  </a:glow>
                </a:effectLst>
              </a:rPr>
              <a:t>  </a:t>
            </a:r>
            <a:r>
              <a:rPr lang="en-GB" sz="2800" b="1" i="1" dirty="0" smtClean="0">
                <a:ln>
                  <a:solidFill>
                    <a:schemeClr val="accent1"/>
                  </a:solidFill>
                </a:ln>
                <a:effectLst>
                  <a:glow rad="38100">
                    <a:srgbClr val="FFFF00"/>
                  </a:glow>
                </a:effectLst>
              </a:rPr>
              <a:t>“What </a:t>
            </a:r>
            <a:r>
              <a:rPr lang="en-GB" sz="2800" b="1" i="1" dirty="0">
                <a:ln>
                  <a:solidFill>
                    <a:schemeClr val="accent1"/>
                  </a:solidFill>
                </a:ln>
                <a:effectLst>
                  <a:glow rad="38100">
                    <a:srgbClr val="FFFF00"/>
                  </a:glow>
                </a:effectLst>
              </a:rPr>
              <a:t>do you have that you did not receive? And if you did receive it, why do you boast as though you did not?” </a:t>
            </a:r>
            <a:r>
              <a:rPr lang="en-GB" sz="2800" b="1" dirty="0">
                <a:ln>
                  <a:solidFill>
                    <a:schemeClr val="accent1"/>
                  </a:solidFill>
                </a:ln>
                <a:effectLst>
                  <a:glow rad="38100">
                    <a:srgbClr val="FFFF00"/>
                  </a:glow>
                </a:effectLst>
              </a:rPr>
              <a:t>(1 </a:t>
            </a:r>
            <a:r>
              <a:rPr lang="en-GB" sz="2800" b="1" dirty="0" smtClean="0">
                <a:ln>
                  <a:solidFill>
                    <a:schemeClr val="accent1"/>
                  </a:solidFill>
                </a:ln>
                <a:effectLst>
                  <a:glow rad="38100">
                    <a:srgbClr val="FFFF00"/>
                  </a:glow>
                </a:effectLst>
              </a:rPr>
              <a:t>Cor. </a:t>
            </a:r>
            <a:r>
              <a:rPr lang="en-GB" sz="2800" b="1" dirty="0">
                <a:ln>
                  <a:solidFill>
                    <a:schemeClr val="accent1"/>
                  </a:solidFill>
                </a:ln>
                <a:effectLst>
                  <a:glow rad="38100">
                    <a:srgbClr val="FFFF00"/>
                  </a:glow>
                </a:effectLst>
              </a:rPr>
              <a:t>4:7). </a:t>
            </a:r>
            <a:endParaRPr lang="en-GB" sz="2800" b="1" dirty="0" smtClean="0">
              <a:ln>
                <a:solidFill>
                  <a:schemeClr val="accent1"/>
                </a:solidFill>
              </a:ln>
              <a:solidFill>
                <a:srgbClr val="00B0F0"/>
              </a:solidFill>
              <a:effectLst>
                <a:glow rad="38100">
                  <a:srgbClr val="FFFF00"/>
                </a:glow>
              </a:effectLst>
            </a:endParaRPr>
          </a:p>
        </p:txBody>
      </p:sp>
    </p:spTree>
    <p:extLst>
      <p:ext uri="{BB962C8B-B14F-4D97-AF65-F5344CB8AC3E}">
        <p14:creationId xmlns:p14="http://schemas.microsoft.com/office/powerpoint/2010/main" val="2086060021"/>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231654"/>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defer </a:t>
            </a:r>
          </a:p>
        </p:txBody>
      </p:sp>
    </p:spTree>
    <p:extLst>
      <p:ext uri="{BB962C8B-B14F-4D97-AF65-F5344CB8AC3E}">
        <p14:creationId xmlns:p14="http://schemas.microsoft.com/office/powerpoint/2010/main" val="229564476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50" y="1557068"/>
            <a:ext cx="4137484" cy="523220"/>
          </a:xfrm>
          <a:prstGeom prst="rect">
            <a:avLst/>
          </a:prstGeom>
          <a:noFill/>
        </p:spPr>
        <p:txBody>
          <a:bodyPr wrap="square" rtlCol="0">
            <a:spAutoFit/>
          </a:bodyPr>
          <a:lstStyle/>
          <a:p>
            <a:r>
              <a:rPr lang="en-GB" sz="2800" dirty="0"/>
              <a:t>Power-hungry people</a:t>
            </a:r>
          </a:p>
        </p:txBody>
      </p:sp>
    </p:spTree>
    <p:extLst>
      <p:ext uri="{BB962C8B-B14F-4D97-AF65-F5344CB8AC3E}">
        <p14:creationId xmlns:p14="http://schemas.microsoft.com/office/powerpoint/2010/main" val="224006305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600986"/>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800" b="1" smtClean="0">
                <a:solidFill>
                  <a:srgbClr val="4BD0FF"/>
                </a:solidFill>
                <a:effectLst>
                  <a:glow rad="25400">
                    <a:srgbClr val="FFFF00"/>
                  </a:glow>
                </a:effectLst>
              </a:rPr>
              <a:t>defer </a:t>
            </a:r>
            <a:r>
              <a:rPr lang="en-GB" sz="2800" b="1" i="1" dirty="0">
                <a:ln>
                  <a:solidFill>
                    <a:schemeClr val="accent1"/>
                  </a:solidFill>
                </a:ln>
                <a:effectLst>
                  <a:glow rad="38100">
                    <a:srgbClr val="FFFF00"/>
                  </a:glow>
                </a:effectLst>
              </a:rPr>
              <a:t>“I am not the Christ but am sent ahead of </a:t>
            </a:r>
            <a:r>
              <a:rPr lang="en-GB" sz="2800" b="1" i="1" dirty="0" smtClean="0">
                <a:ln>
                  <a:solidFill>
                    <a:schemeClr val="accent1"/>
                  </a:solidFill>
                </a:ln>
                <a:effectLst>
                  <a:glow rad="38100">
                    <a:srgbClr val="FFFF00"/>
                  </a:glow>
                </a:effectLst>
              </a:rPr>
              <a:t>him” </a:t>
            </a:r>
            <a:r>
              <a:rPr lang="en-GB" sz="2800" b="1" dirty="0" smtClean="0">
                <a:ln>
                  <a:solidFill>
                    <a:schemeClr val="accent1"/>
                  </a:solidFill>
                </a:ln>
                <a:effectLst>
                  <a:glow rad="38100">
                    <a:srgbClr val="FFFF00"/>
                  </a:glow>
                </a:effectLst>
              </a:rPr>
              <a:t>(3:28).</a:t>
            </a:r>
            <a:r>
              <a:rPr lang="en-GB" sz="2800" b="1" i="1" dirty="0" smtClean="0">
                <a:ln>
                  <a:solidFill>
                    <a:schemeClr val="accent1"/>
                  </a:solidFill>
                </a:ln>
                <a:effectLst>
                  <a:glow rad="38100">
                    <a:srgbClr val="FFFF00"/>
                  </a:glow>
                </a:effectLst>
              </a:rPr>
              <a:t> </a:t>
            </a:r>
            <a:r>
              <a:rPr lang="en-GB" sz="2800" b="1" dirty="0" smtClean="0">
                <a:solidFill>
                  <a:srgbClr val="4BD0FF"/>
                </a:solidFill>
                <a:effectLst>
                  <a:glow rad="25400">
                    <a:srgbClr val="FFFF00"/>
                  </a:glow>
                </a:effectLst>
              </a:rPr>
              <a:t> </a:t>
            </a:r>
          </a:p>
        </p:txBody>
      </p:sp>
    </p:spTree>
    <p:extLst>
      <p:ext uri="{BB962C8B-B14F-4D97-AF65-F5344CB8AC3E}">
        <p14:creationId xmlns:p14="http://schemas.microsoft.com/office/powerpoint/2010/main" val="4063941102"/>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662541"/>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defer</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accept </a:t>
            </a:r>
          </a:p>
        </p:txBody>
      </p:sp>
    </p:spTree>
    <p:extLst>
      <p:ext uri="{BB962C8B-B14F-4D97-AF65-F5344CB8AC3E}">
        <p14:creationId xmlns:p14="http://schemas.microsoft.com/office/powerpoint/2010/main" val="1594569224"/>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093428"/>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defer</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accept </a:t>
            </a:r>
          </a:p>
          <a:p>
            <a:pPr marL="2151063" lvl="3" indent="-355600">
              <a:buFont typeface="Arial" panose="020B0604020202020204" pitchFamily="34" charset="0"/>
              <a:buChar char="•"/>
            </a:pPr>
            <a:r>
              <a:rPr lang="en-GB" sz="2800" b="1" dirty="0" smtClean="0">
                <a:solidFill>
                  <a:schemeClr val="tx1">
                    <a:lumMod val="95000"/>
                  </a:schemeClr>
                </a:solidFill>
                <a:effectLst>
                  <a:glow rad="25400">
                    <a:srgbClr val="FFFF00"/>
                  </a:glow>
                </a:effectLst>
              </a:rPr>
              <a:t>OT – Yahweh = bridegroom (Hosea 2:16,19)</a:t>
            </a:r>
          </a:p>
        </p:txBody>
      </p:sp>
    </p:spTree>
    <p:extLst>
      <p:ext uri="{BB962C8B-B14F-4D97-AF65-F5344CB8AC3E}">
        <p14:creationId xmlns:p14="http://schemas.microsoft.com/office/powerpoint/2010/main" val="285325796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339650"/>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defer</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accept </a:t>
            </a:r>
          </a:p>
          <a:p>
            <a:pPr marL="2151063" lvl="3" indent="-355600">
              <a:buFont typeface="Arial" panose="020B0604020202020204" pitchFamily="34" charset="0"/>
              <a:buChar char="•"/>
            </a:pPr>
            <a:r>
              <a:rPr lang="en-GB" sz="2400" b="1" dirty="0" smtClean="0">
                <a:solidFill>
                  <a:schemeClr val="tx1">
                    <a:lumMod val="95000"/>
                  </a:schemeClr>
                </a:solidFill>
                <a:effectLst>
                  <a:glow rad="25400">
                    <a:srgbClr val="FFFF00"/>
                  </a:glow>
                </a:effectLst>
              </a:rPr>
              <a:t>OT – Yahweh = bridegroom (Hosea 2:16,19)</a:t>
            </a:r>
          </a:p>
          <a:p>
            <a:pPr marL="2151063" lvl="3" indent="-355600">
              <a:buFont typeface="Arial" panose="020B0604020202020204" pitchFamily="34" charset="0"/>
              <a:buChar char="•"/>
            </a:pPr>
            <a:r>
              <a:rPr lang="en-GB" sz="2800" b="1" dirty="0" smtClean="0">
                <a:solidFill>
                  <a:schemeClr val="tx1">
                    <a:lumMod val="95000"/>
                  </a:schemeClr>
                </a:solidFill>
                <a:effectLst>
                  <a:glow rad="25400">
                    <a:srgbClr val="FFFF00"/>
                  </a:glow>
                </a:effectLst>
              </a:rPr>
              <a:t>NT – Jesus = bridegroom (Mat 9:15) </a:t>
            </a:r>
          </a:p>
        </p:txBody>
      </p:sp>
    </p:spTree>
    <p:extLst>
      <p:ext uri="{BB962C8B-B14F-4D97-AF65-F5344CB8AC3E}">
        <p14:creationId xmlns:p14="http://schemas.microsoft.com/office/powerpoint/2010/main" val="617422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708981"/>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400" dirty="0" smtClean="0">
                <a:solidFill>
                  <a:srgbClr val="4BD0FF"/>
                </a:solidFill>
                <a:effectLst>
                  <a:glow rad="25400">
                    <a:srgbClr val="FFFF00"/>
                  </a:glow>
                </a:effectLst>
              </a:rPr>
              <a:t>defer</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accept </a:t>
            </a:r>
          </a:p>
          <a:p>
            <a:pPr marL="2151063" lvl="3" indent="-355600">
              <a:buFont typeface="Arial" panose="020B0604020202020204" pitchFamily="34" charset="0"/>
              <a:buChar char="•"/>
            </a:pPr>
            <a:r>
              <a:rPr lang="en-GB" sz="2400" b="1" dirty="0" smtClean="0">
                <a:solidFill>
                  <a:schemeClr val="tx1">
                    <a:lumMod val="95000"/>
                  </a:schemeClr>
                </a:solidFill>
                <a:effectLst>
                  <a:glow rad="25400">
                    <a:srgbClr val="FFFF00"/>
                  </a:glow>
                </a:effectLst>
              </a:rPr>
              <a:t>OT – Yahweh = bridegroom (Hosea 2:16,19)</a:t>
            </a:r>
          </a:p>
          <a:p>
            <a:pPr marL="2151063" lvl="3" indent="-355600">
              <a:buFont typeface="Arial" panose="020B0604020202020204" pitchFamily="34" charset="0"/>
              <a:buChar char="•"/>
            </a:pPr>
            <a:r>
              <a:rPr lang="en-GB" sz="2400" b="1" dirty="0" smtClean="0">
                <a:solidFill>
                  <a:schemeClr val="tx1">
                    <a:lumMod val="95000"/>
                  </a:schemeClr>
                </a:solidFill>
                <a:effectLst>
                  <a:glow rad="25400">
                    <a:srgbClr val="FFFF00"/>
                  </a:glow>
                </a:effectLst>
              </a:rPr>
              <a:t>NT – Jesus = bridegroom (Mat 9:15)</a:t>
            </a:r>
          </a:p>
          <a:p>
            <a:pPr marL="2151063" lvl="3" indent="-355600">
              <a:buFont typeface="Arial" panose="020B0604020202020204" pitchFamily="34" charset="0"/>
              <a:buChar char="•"/>
            </a:pPr>
            <a:r>
              <a:rPr lang="en-GB" sz="2800" b="1" dirty="0" smtClean="0">
                <a:solidFill>
                  <a:schemeClr val="tx1">
                    <a:lumMod val="95000"/>
                  </a:schemeClr>
                </a:solidFill>
                <a:effectLst>
                  <a:glow rad="25400">
                    <a:srgbClr val="FFFF00"/>
                  </a:glow>
                </a:effectLst>
              </a:rPr>
              <a:t>John = best man, not groom </a:t>
            </a:r>
          </a:p>
        </p:txBody>
      </p:sp>
    </p:spTree>
    <p:extLst>
      <p:ext uri="{BB962C8B-B14F-4D97-AF65-F5344CB8AC3E}">
        <p14:creationId xmlns:p14="http://schemas.microsoft.com/office/powerpoint/2010/main" val="18499518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 calcmode="lin" valueType="num">
                                      <p:cBhvr additive="base">
                                        <p:cTn id="7" dur="500" fill="hold"/>
                                        <p:tgtEl>
                                          <p:spTgt spid="4">
                                            <p:txEl>
                                              <p:pRg st="10" end="1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908762"/>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600" dirty="0" smtClean="0">
                <a:latin typeface="Berlin Sans FB Demi" panose="020E0802020502020306" pitchFamily="34" charset="0"/>
              </a:rPr>
              <a:t>The correction</a:t>
            </a:r>
          </a:p>
          <a:p>
            <a:pPr marL="1257300" lvl="1" indent="-714375">
              <a:buFont typeface="Wingdings" panose="05000000000000000000" pitchFamily="2" charset="2"/>
              <a:buChar char="Ø"/>
            </a:pPr>
            <a:r>
              <a:rPr lang="en-GB" sz="2400" b="1" dirty="0" smtClean="0">
                <a:solidFill>
                  <a:schemeClr val="accent6">
                    <a:lumMod val="20000"/>
                    <a:lumOff val="80000"/>
                  </a:schemeClr>
                </a:solidFill>
                <a:effectLst>
                  <a:glow rad="25400">
                    <a:srgbClr val="FFFF00"/>
                  </a:glow>
                </a:effectLst>
              </a:rPr>
              <a:t>John’s identity</a:t>
            </a:r>
          </a:p>
          <a:p>
            <a:pPr marL="1257300" lvl="1" indent="-714375">
              <a:buFont typeface="Wingdings" panose="05000000000000000000" pitchFamily="2" charset="2"/>
              <a:buChar char="Ø"/>
            </a:pPr>
            <a:r>
              <a:rPr lang="en-GB" sz="2800" b="1" dirty="0" smtClean="0">
                <a:solidFill>
                  <a:schemeClr val="accent6">
                    <a:lumMod val="20000"/>
                    <a:lumOff val="80000"/>
                  </a:schemeClr>
                </a:solidFill>
                <a:effectLst>
                  <a:glow rad="25400">
                    <a:srgbClr val="FFFF00"/>
                  </a:glow>
                </a:effectLst>
              </a:rPr>
              <a:t>John’s lessons</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receive</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defer</a:t>
            </a:r>
          </a:p>
          <a:p>
            <a:pPr marL="1714500" lvl="2" indent="-714375">
              <a:buFont typeface="Wingdings" panose="05000000000000000000" pitchFamily="2" charset="2"/>
              <a:buChar char="v"/>
            </a:pPr>
            <a:r>
              <a:rPr lang="en-GB" sz="2400" b="1" dirty="0" smtClean="0">
                <a:solidFill>
                  <a:srgbClr val="4BD0FF"/>
                </a:solidFill>
                <a:effectLst>
                  <a:glow rad="25400">
                    <a:srgbClr val="FFFF00"/>
                  </a:glow>
                </a:effectLst>
              </a:rPr>
              <a:t>accept</a:t>
            </a:r>
          </a:p>
          <a:p>
            <a:pPr marL="1714500" lvl="2" indent="-714375">
              <a:buFont typeface="Wingdings" panose="05000000000000000000" pitchFamily="2" charset="2"/>
              <a:buChar char="v"/>
            </a:pPr>
            <a:r>
              <a:rPr lang="en-GB" sz="2800" b="1" dirty="0" smtClean="0">
                <a:solidFill>
                  <a:srgbClr val="4BD0FF"/>
                </a:solidFill>
                <a:effectLst>
                  <a:glow rad="25400">
                    <a:srgbClr val="FFFF00"/>
                  </a:glow>
                </a:effectLst>
              </a:rPr>
              <a:t>decrease </a:t>
            </a:r>
          </a:p>
        </p:txBody>
      </p:sp>
    </p:spTree>
    <p:extLst>
      <p:ext uri="{BB962C8B-B14F-4D97-AF65-F5344CB8AC3E}">
        <p14:creationId xmlns:p14="http://schemas.microsoft.com/office/powerpoint/2010/main" val="1669233796"/>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5940088"/>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 </a:t>
            </a:r>
            <a:r>
              <a:rPr lang="en-GB" sz="2400" b="1" i="1" dirty="0">
                <a:ln>
                  <a:solidFill>
                    <a:schemeClr val="accent1"/>
                  </a:solidFill>
                </a:ln>
                <a:effectLst>
                  <a:glow rad="38100">
                    <a:srgbClr val="FFFF00"/>
                  </a:glow>
                </a:effectLst>
              </a:rPr>
              <a:t>“The one who comes from above is above all; the one who is from the earth belongs to the earth, and speaks as one from the earth. The one who comes from heaven is above all. He testifies to what he has seen and heard, but no one accepts his testimony. </a:t>
            </a:r>
            <a:r>
              <a:rPr lang="en-GB" sz="2400" b="1" i="1" baseline="30000" dirty="0">
                <a:ln>
                  <a:solidFill>
                    <a:schemeClr val="accent1"/>
                  </a:solidFill>
                </a:ln>
                <a:effectLst>
                  <a:glow rad="38100">
                    <a:srgbClr val="FFFF00"/>
                  </a:glow>
                </a:effectLst>
              </a:rPr>
              <a:t> </a:t>
            </a:r>
            <a:r>
              <a:rPr lang="en-GB" sz="2400" b="1" i="1" dirty="0">
                <a:ln>
                  <a:solidFill>
                    <a:schemeClr val="accent1"/>
                  </a:solidFill>
                </a:ln>
                <a:effectLst>
                  <a:glow rad="38100">
                    <a:srgbClr val="FFFF00"/>
                  </a:glow>
                </a:effectLst>
              </a:rPr>
              <a:t>Whoever has accepted it has certified that God is truthful. For the one whom God has sent speaks the words of God, for God gives the Spirit without limit. </a:t>
            </a:r>
            <a:r>
              <a:rPr lang="en-GB" sz="2400" b="1" i="1" baseline="30000" dirty="0">
                <a:ln>
                  <a:solidFill>
                    <a:schemeClr val="accent1"/>
                  </a:solidFill>
                </a:ln>
                <a:effectLst>
                  <a:glow rad="38100">
                    <a:srgbClr val="FFFF00"/>
                  </a:glow>
                </a:effectLst>
              </a:rPr>
              <a:t>35 </a:t>
            </a:r>
            <a:r>
              <a:rPr lang="en-GB" sz="2400" b="1" i="1" dirty="0">
                <a:ln>
                  <a:solidFill>
                    <a:schemeClr val="accent1"/>
                  </a:solidFill>
                </a:ln>
                <a:effectLst>
                  <a:glow rad="38100">
                    <a:srgbClr val="FFFF00"/>
                  </a:glow>
                </a:effectLst>
              </a:rPr>
              <a:t>The Father loves the Son and has placed everything in his hands. Whoever believes in the Son has eternal life, but whoever rejects the Son will not see life, for God’s wrath remains on them” </a:t>
            </a:r>
            <a:r>
              <a:rPr lang="en-GB" sz="2400" b="1" dirty="0">
                <a:ln>
                  <a:solidFill>
                    <a:schemeClr val="accent1"/>
                  </a:solidFill>
                </a:ln>
                <a:effectLst>
                  <a:glow rad="38100">
                    <a:srgbClr val="FFFF00"/>
                  </a:glow>
                </a:effectLst>
              </a:rPr>
              <a:t>(vv.31-36). </a:t>
            </a:r>
          </a:p>
          <a:p>
            <a:pPr marL="541338" indent="-541338">
              <a:buFontTx/>
              <a:buAutoNum type="arabicPeriod"/>
            </a:pPr>
            <a:endParaRPr lang="en-GB" sz="3600" dirty="0" smtClean="0">
              <a:latin typeface="Berlin Sans FB Demi" panose="020E0802020502020306" pitchFamily="34" charset="0"/>
            </a:endParaRPr>
          </a:p>
        </p:txBody>
      </p:sp>
    </p:spTree>
    <p:extLst>
      <p:ext uri="{BB962C8B-B14F-4D97-AF65-F5344CB8AC3E}">
        <p14:creationId xmlns:p14="http://schemas.microsoft.com/office/powerpoint/2010/main" val="36162787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616101"/>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SzPct val="82000"/>
              <a:buFont typeface="Wingdings" panose="05000000000000000000" pitchFamily="2" charset="2"/>
              <a:buChar char="Ø"/>
            </a:pPr>
            <a:r>
              <a:rPr lang="en-GB" sz="3600" dirty="0">
                <a:solidFill>
                  <a:schemeClr val="accent6">
                    <a:lumMod val="20000"/>
                    <a:lumOff val="80000"/>
                  </a:schemeClr>
                </a:solidFill>
                <a:latin typeface="Berlin Sans FB Demi" panose="020E0802020502020306" pitchFamily="34" charset="0"/>
              </a:rPr>
              <a:t>	</a:t>
            </a:r>
            <a:r>
              <a:rPr lang="en-GB" sz="2800" dirty="0" smtClean="0">
                <a:solidFill>
                  <a:schemeClr val="accent6">
                    <a:lumMod val="20000"/>
                    <a:lumOff val="80000"/>
                  </a:schemeClr>
                </a:solidFill>
                <a:latin typeface="Berlin Sans FB Demi" panose="020E0802020502020306" pitchFamily="34" charset="0"/>
              </a:rPr>
              <a:t>How possible? </a:t>
            </a:r>
            <a:endParaRPr lang="en-GB" sz="3600" dirty="0" smtClean="0">
              <a:solidFill>
                <a:schemeClr val="accent6">
                  <a:lumMod val="20000"/>
                  <a:lumOff val="80000"/>
                </a:schemeClr>
              </a:solidFill>
              <a:latin typeface="Berlin Sans FB Demi" panose="020E0802020502020306" pitchFamily="34" charset="0"/>
            </a:endParaRPr>
          </a:p>
        </p:txBody>
      </p:sp>
    </p:spTree>
    <p:extLst>
      <p:ext uri="{BB962C8B-B14F-4D97-AF65-F5344CB8AC3E}">
        <p14:creationId xmlns:p14="http://schemas.microsoft.com/office/powerpoint/2010/main" val="23987981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92387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endParaRPr lang="en-GB" sz="3600" dirty="0" smtClean="0">
              <a:solidFill>
                <a:schemeClr val="accent6">
                  <a:lumMod val="20000"/>
                  <a:lumOff val="80000"/>
                </a:schemeClr>
              </a:solidFill>
              <a:latin typeface="Berlin Sans FB Demi" panose="020E0802020502020306" pitchFamily="34" charset="0"/>
            </a:endParaRPr>
          </a:p>
        </p:txBody>
      </p:sp>
    </p:spTree>
    <p:extLst>
      <p:ext uri="{BB962C8B-B14F-4D97-AF65-F5344CB8AC3E}">
        <p14:creationId xmlns:p14="http://schemas.microsoft.com/office/powerpoint/2010/main" val="20597443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031873"/>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We’re not John!</a:t>
            </a:r>
          </a:p>
        </p:txBody>
      </p:sp>
    </p:spTree>
    <p:extLst>
      <p:ext uri="{BB962C8B-B14F-4D97-AF65-F5344CB8AC3E}">
        <p14:creationId xmlns:p14="http://schemas.microsoft.com/office/powerpoint/2010/main" val="16797706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9118121" cy="461665"/>
          </a:xfrm>
          <a:prstGeom prst="rect">
            <a:avLst/>
          </a:prstGeom>
          <a:noFill/>
        </p:spPr>
        <p:txBody>
          <a:bodyPr wrap="square" rtlCol="0">
            <a:spAutoFit/>
          </a:bodyPr>
          <a:lstStyle/>
          <a:p>
            <a:r>
              <a:rPr lang="en-GB" sz="2400" dirty="0"/>
              <a:t>Power-hungry </a:t>
            </a:r>
            <a:r>
              <a:rPr lang="en-GB" sz="2400" dirty="0" smtClean="0"/>
              <a:t>people</a:t>
            </a:r>
            <a:endParaRPr lang="en-GB" sz="2400" dirty="0"/>
          </a:p>
        </p:txBody>
      </p:sp>
      <p:sp>
        <p:nvSpPr>
          <p:cNvPr id="5" name="TextBox 4"/>
          <p:cNvSpPr txBox="1"/>
          <p:nvPr/>
        </p:nvSpPr>
        <p:spPr>
          <a:xfrm>
            <a:off x="5590237" y="2018733"/>
            <a:ext cx="4588933" cy="523220"/>
          </a:xfrm>
          <a:prstGeom prst="rect">
            <a:avLst/>
          </a:prstGeom>
          <a:noFill/>
        </p:spPr>
        <p:txBody>
          <a:bodyPr wrap="square" rtlCol="0">
            <a:spAutoFit/>
          </a:bodyPr>
          <a:lstStyle/>
          <a:p>
            <a:r>
              <a:rPr lang="en-GB" sz="2800" dirty="0"/>
              <a:t>Famous ‘humble’ doctor</a:t>
            </a:r>
            <a:r>
              <a:rPr lang="en-GB" sz="2800" dirty="0" smtClean="0"/>
              <a:t>!</a:t>
            </a:r>
            <a:endParaRPr lang="en-GB" dirty="0"/>
          </a:p>
        </p:txBody>
      </p:sp>
    </p:spTree>
    <p:extLst>
      <p:ext uri="{BB962C8B-B14F-4D97-AF65-F5344CB8AC3E}">
        <p14:creationId xmlns:p14="http://schemas.microsoft.com/office/powerpoint/2010/main" val="31239956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339650"/>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We’re not John!</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Similar situations?</a:t>
            </a:r>
          </a:p>
        </p:txBody>
      </p:sp>
    </p:spTree>
    <p:extLst>
      <p:ext uri="{BB962C8B-B14F-4D97-AF65-F5344CB8AC3E}">
        <p14:creationId xmlns:p14="http://schemas.microsoft.com/office/powerpoint/2010/main" val="19654050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77053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We’re not John!</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Similar situations?</a:t>
            </a:r>
          </a:p>
          <a:p>
            <a:pPr marL="2152650" indent="-714375">
              <a:buSzPct val="82000"/>
              <a:buFont typeface="Wingdings" panose="05000000000000000000" pitchFamily="2" charset="2"/>
              <a:buChar char="ü"/>
            </a:pPr>
            <a:r>
              <a:rPr lang="en-GB" sz="2800" b="1" dirty="0" smtClean="0">
                <a:solidFill>
                  <a:schemeClr val="accent6">
                    <a:lumMod val="40000"/>
                    <a:lumOff val="60000"/>
                  </a:schemeClr>
                </a:solidFill>
              </a:rPr>
              <a:t>Some disciples don’t agree!</a:t>
            </a:r>
          </a:p>
        </p:txBody>
      </p:sp>
    </p:spTree>
    <p:extLst>
      <p:ext uri="{BB962C8B-B14F-4D97-AF65-F5344CB8AC3E}">
        <p14:creationId xmlns:p14="http://schemas.microsoft.com/office/powerpoint/2010/main" val="4781170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77053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 - advice from Robert Murray </a:t>
            </a:r>
            <a:r>
              <a:rPr lang="en-GB" sz="3600" dirty="0" err="1" smtClean="0">
                <a:latin typeface="Berlin Sans FB Demi" panose="020E0802020502020306" pitchFamily="34" charset="0"/>
              </a:rPr>
              <a:t>M’Cheyne</a:t>
            </a:r>
            <a:endParaRPr lang="en-GB" sz="3600" dirty="0" smtClean="0">
              <a:latin typeface="Berlin Sans FB Demi" panose="020E0802020502020306" pitchFamily="34" charset="0"/>
            </a:endParaRPr>
          </a:p>
          <a:p>
            <a:pPr>
              <a:buSzPct val="82000"/>
            </a:pPr>
            <a:r>
              <a:rPr lang="en-GB" sz="2800" b="1" i="1" dirty="0" smtClean="0">
                <a:ln>
                  <a:solidFill>
                    <a:srgbClr val="92D050"/>
                  </a:solidFill>
                </a:ln>
              </a:rPr>
              <a:t>“A man cannot be a faithful minister, until he preaches Christ for Christ’s sake – until he gives up striving to attract people to himself and seeks only to attract them to Christ.”</a:t>
            </a:r>
          </a:p>
        </p:txBody>
      </p:sp>
    </p:spTree>
    <p:extLst>
      <p:ext uri="{BB962C8B-B14F-4D97-AF65-F5344CB8AC3E}">
        <p14:creationId xmlns:p14="http://schemas.microsoft.com/office/powerpoint/2010/main" val="3980044973"/>
      </p:ext>
    </p:extLst>
  </p:cSld>
  <p:clrMapOvr>
    <a:masterClrMapping/>
  </p:clrMapOvr>
  <p:transition spd="slow">
    <p:randomBa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3908762"/>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 -</a:t>
            </a:r>
          </a:p>
          <a:p>
            <a:pPr marL="1438275" indent="-723900">
              <a:buSzPct val="82000"/>
              <a:buFont typeface="Wingdings" panose="05000000000000000000" pitchFamily="2" charset="2"/>
              <a:buChar char="Ø"/>
            </a:pPr>
            <a:r>
              <a:rPr lang="en-GB" sz="2800" b="1" i="1" dirty="0" smtClean="0">
                <a:ln>
                  <a:solidFill>
                    <a:srgbClr val="FF0000"/>
                  </a:solidFill>
                </a:ln>
                <a:effectLst>
                  <a:glow rad="38100">
                    <a:srgbClr val="FFFF00"/>
                  </a:glow>
                </a:effectLst>
              </a:rPr>
              <a:t>John had not yet been thrown into prison </a:t>
            </a:r>
            <a:r>
              <a:rPr lang="en-GB" sz="2800" b="1" dirty="0" smtClean="0">
                <a:ln>
                  <a:solidFill>
                    <a:srgbClr val="FF0000"/>
                  </a:solidFill>
                </a:ln>
                <a:effectLst>
                  <a:glow rad="38100">
                    <a:srgbClr val="FFFF00"/>
                  </a:glow>
                </a:effectLst>
              </a:rPr>
              <a:t>(v.24)</a:t>
            </a:r>
            <a:endParaRPr lang="en-GB" sz="2800" b="1" i="1" dirty="0" smtClean="0">
              <a:ln>
                <a:solidFill>
                  <a:srgbClr val="FF0000"/>
                </a:solidFill>
              </a:ln>
              <a:effectLst>
                <a:glow rad="38100">
                  <a:srgbClr val="FFFF00"/>
                </a:glow>
              </a:effectLst>
            </a:endParaRPr>
          </a:p>
        </p:txBody>
      </p:sp>
    </p:spTree>
    <p:extLst>
      <p:ext uri="{BB962C8B-B14F-4D97-AF65-F5344CB8AC3E}">
        <p14:creationId xmlns:p14="http://schemas.microsoft.com/office/powerpoint/2010/main" val="3135075302"/>
      </p:ext>
    </p:extLst>
  </p:cSld>
  <p:clrMapOvr>
    <a:masterClrMapping/>
  </p:clrMapOvr>
  <p:transition spd="slow">
    <p:randomBa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339650"/>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 -</a:t>
            </a:r>
          </a:p>
          <a:p>
            <a:pPr marL="1438275" indent="-723900">
              <a:buSzPct val="82000"/>
              <a:buFont typeface="Wingdings" panose="05000000000000000000" pitchFamily="2" charset="2"/>
              <a:buChar char="Ø"/>
            </a:pPr>
            <a:r>
              <a:rPr lang="en-GB" sz="2400" b="1" i="1" dirty="0" smtClean="0">
                <a:ln>
                  <a:solidFill>
                    <a:srgbClr val="FF0000"/>
                  </a:solidFill>
                </a:ln>
                <a:effectLst>
                  <a:glow rad="38100">
                    <a:srgbClr val="FFFF00"/>
                  </a:glow>
                </a:effectLst>
              </a:rPr>
              <a:t>John had not yet been thrown into prison </a:t>
            </a:r>
            <a:r>
              <a:rPr lang="en-GB" sz="2400" b="1" dirty="0" smtClean="0">
                <a:ln>
                  <a:solidFill>
                    <a:srgbClr val="FF0000"/>
                  </a:solidFill>
                </a:ln>
                <a:effectLst>
                  <a:glow rad="38100">
                    <a:srgbClr val="FFFF00"/>
                  </a:glow>
                </a:effectLst>
              </a:rPr>
              <a:t>(v.24)</a:t>
            </a:r>
          </a:p>
          <a:p>
            <a:pPr marL="1438275" indent="-723900">
              <a:buSzPct val="82000"/>
              <a:buFont typeface="Wingdings" panose="05000000000000000000" pitchFamily="2" charset="2"/>
              <a:buChar char="Ø"/>
            </a:pPr>
            <a:r>
              <a:rPr lang="en-GB" sz="2800" b="1" i="1" dirty="0" smtClean="0">
                <a:ln>
                  <a:solidFill>
                    <a:srgbClr val="FF0000"/>
                  </a:solidFill>
                </a:ln>
                <a:effectLst>
                  <a:glow rad="38100">
                    <a:srgbClr val="FFFF00"/>
                  </a:glow>
                </a:effectLst>
              </a:rPr>
              <a:t>Jesus’ answer </a:t>
            </a:r>
            <a:r>
              <a:rPr lang="en-GB" sz="2800" b="1" dirty="0" smtClean="0">
                <a:ln>
                  <a:solidFill>
                    <a:srgbClr val="FF0000"/>
                  </a:solidFill>
                </a:ln>
                <a:effectLst>
                  <a:glow rad="38100">
                    <a:srgbClr val="FFFF00"/>
                  </a:glow>
                </a:effectLst>
              </a:rPr>
              <a:t>(Matt 11:3).</a:t>
            </a:r>
            <a:endParaRPr lang="en-GB" sz="2800" b="1" i="1" dirty="0" smtClean="0">
              <a:ln>
                <a:solidFill>
                  <a:srgbClr val="FF0000"/>
                </a:solidFill>
              </a:ln>
              <a:effectLst>
                <a:glow rad="38100">
                  <a:srgbClr val="FFFF00"/>
                </a:glow>
              </a:effectLst>
            </a:endParaRPr>
          </a:p>
        </p:txBody>
      </p:sp>
    </p:spTree>
    <p:extLst>
      <p:ext uri="{BB962C8B-B14F-4D97-AF65-F5344CB8AC3E}">
        <p14:creationId xmlns:p14="http://schemas.microsoft.com/office/powerpoint/2010/main" val="1738738549"/>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4770537"/>
          </a:xfrm>
          <a:prstGeom prst="rect">
            <a:avLst/>
          </a:prstGeom>
          <a:noFill/>
        </p:spPr>
        <p:txBody>
          <a:bodyPr wrap="square" rtlCol="0">
            <a:spAutoFit/>
          </a:bodyPr>
          <a:lstStyle/>
          <a:p>
            <a:pPr marL="541338" indent="-541338">
              <a:buAutoNum type="arabicPeriod"/>
            </a:pPr>
            <a:r>
              <a:rPr lang="en-GB" sz="2800" dirty="0" smtClean="0">
                <a:latin typeface="Berlin Sans FB Demi" panose="020E0802020502020306" pitchFamily="34" charset="0"/>
              </a:rPr>
              <a:t>The circumstances</a:t>
            </a:r>
          </a:p>
          <a:p>
            <a:pPr marL="541338" indent="-541338">
              <a:buFontTx/>
              <a:buAutoNum type="arabicPeriod"/>
            </a:pPr>
            <a:r>
              <a:rPr lang="en-GB" sz="3200" dirty="0" smtClean="0">
                <a:latin typeface="Berlin Sans FB Demi" panose="020E0802020502020306" pitchFamily="34" charset="0"/>
              </a:rPr>
              <a:t>The conflict</a:t>
            </a:r>
          </a:p>
          <a:p>
            <a:pPr marL="541338" indent="-541338">
              <a:buFontTx/>
              <a:buAutoNum type="arabicPeriod"/>
            </a:pPr>
            <a:r>
              <a:rPr lang="en-GB" sz="3200" dirty="0" smtClean="0">
                <a:latin typeface="Berlin Sans FB Demi" panose="020E0802020502020306" pitchFamily="34" charset="0"/>
              </a:rPr>
              <a:t>The correction</a:t>
            </a:r>
          </a:p>
          <a:p>
            <a:pPr marL="541338" indent="-541338">
              <a:buFontTx/>
              <a:buAutoNum type="arabicPeriod"/>
            </a:pPr>
            <a:r>
              <a:rPr lang="en-GB" sz="3600" dirty="0" smtClean="0">
                <a:latin typeface="Berlin Sans FB Demi" panose="020E0802020502020306" pitchFamily="34" charset="0"/>
              </a:rPr>
              <a:t>The commentary</a:t>
            </a:r>
          </a:p>
          <a:p>
            <a:pPr marL="1257300" indent="-542925">
              <a:buClr>
                <a:schemeClr val="accent6">
                  <a:lumMod val="20000"/>
                  <a:lumOff val="80000"/>
                </a:schemeClr>
              </a:buClr>
              <a:buSzPct val="75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How possible?</a:t>
            </a:r>
          </a:p>
          <a:p>
            <a:pPr marL="1257300" indent="-542925">
              <a:buSzPct val="82000"/>
              <a:buFont typeface="Wingdings" panose="05000000000000000000" pitchFamily="2" charset="2"/>
              <a:buChar char="Ø"/>
            </a:pPr>
            <a:r>
              <a:rPr lang="en-GB" sz="2800" dirty="0" smtClean="0">
                <a:solidFill>
                  <a:schemeClr val="accent6">
                    <a:lumMod val="20000"/>
                    <a:lumOff val="80000"/>
                  </a:schemeClr>
                </a:solidFill>
                <a:latin typeface="Berlin Sans FB Demi" panose="020E0802020502020306" pitchFamily="34" charset="0"/>
              </a:rPr>
              <a:t>Focus on Jesus </a:t>
            </a:r>
          </a:p>
          <a:p>
            <a:pPr marL="714375" indent="-714375">
              <a:buSzPct val="82000"/>
            </a:pPr>
            <a:r>
              <a:rPr lang="en-GB" sz="3600" dirty="0" smtClean="0">
                <a:latin typeface="Berlin Sans FB Demi" panose="020E0802020502020306" pitchFamily="34" charset="0"/>
              </a:rPr>
              <a:t>Lessons: -</a:t>
            </a:r>
          </a:p>
          <a:p>
            <a:pPr marL="1438275" indent="-723900">
              <a:buSzPct val="82000"/>
              <a:buFont typeface="Wingdings" panose="05000000000000000000" pitchFamily="2" charset="2"/>
              <a:buChar char="Ø"/>
            </a:pPr>
            <a:r>
              <a:rPr lang="en-GB" sz="2800" b="1" i="1" dirty="0" smtClean="0">
                <a:ln>
                  <a:solidFill>
                    <a:srgbClr val="FF0000"/>
                  </a:solidFill>
                </a:ln>
                <a:effectLst>
                  <a:glow rad="38100">
                    <a:srgbClr val="FFFF00"/>
                  </a:glow>
                </a:effectLst>
              </a:rPr>
              <a:t>John had not yet been thrown into prison </a:t>
            </a:r>
            <a:r>
              <a:rPr lang="en-GB" sz="2800" b="1" dirty="0" smtClean="0">
                <a:ln>
                  <a:solidFill>
                    <a:srgbClr val="FF0000"/>
                  </a:solidFill>
                </a:ln>
                <a:effectLst>
                  <a:glow rad="38100">
                    <a:srgbClr val="FFFF00"/>
                  </a:glow>
                </a:effectLst>
              </a:rPr>
              <a:t>(v.24)</a:t>
            </a:r>
          </a:p>
          <a:p>
            <a:pPr marL="1438275" indent="-723900">
              <a:buSzPct val="82000"/>
              <a:buFont typeface="Wingdings" panose="05000000000000000000" pitchFamily="2" charset="2"/>
              <a:buChar char="Ø"/>
            </a:pPr>
            <a:r>
              <a:rPr lang="en-GB" sz="2800" b="1" i="1" dirty="0" smtClean="0">
                <a:ln>
                  <a:solidFill>
                    <a:srgbClr val="FF0000"/>
                  </a:solidFill>
                </a:ln>
                <a:effectLst>
                  <a:glow rad="38100">
                    <a:srgbClr val="FFFF00"/>
                  </a:glow>
                </a:effectLst>
              </a:rPr>
              <a:t>Jesus’ answer</a:t>
            </a:r>
          </a:p>
          <a:p>
            <a:pPr marL="1438275" indent="-723900">
              <a:buSzPct val="82000"/>
              <a:buFont typeface="Wingdings" panose="05000000000000000000" pitchFamily="2" charset="2"/>
              <a:buChar char="Ø"/>
            </a:pPr>
            <a:r>
              <a:rPr lang="en-GB" sz="2800" b="1" i="1" dirty="0" smtClean="0">
                <a:ln>
                  <a:solidFill>
                    <a:srgbClr val="00B050"/>
                  </a:solidFill>
                </a:ln>
              </a:rPr>
              <a:t>When I survey the wondrous cross </a:t>
            </a:r>
            <a:r>
              <a:rPr lang="en-GB" sz="2800" b="1" dirty="0" smtClean="0">
                <a:ln>
                  <a:solidFill>
                    <a:srgbClr val="00B050"/>
                  </a:solidFill>
                </a:ln>
              </a:rPr>
              <a:t>(Isaac Watts)</a:t>
            </a:r>
            <a:endParaRPr lang="en-GB" sz="2800" b="1" i="1" dirty="0" smtClean="0">
              <a:ln>
                <a:solidFill>
                  <a:srgbClr val="00B050"/>
                </a:solidFill>
              </a:ln>
            </a:endParaRPr>
          </a:p>
        </p:txBody>
      </p:sp>
    </p:spTree>
    <p:extLst>
      <p:ext uri="{BB962C8B-B14F-4D97-AF65-F5344CB8AC3E}">
        <p14:creationId xmlns:p14="http://schemas.microsoft.com/office/powerpoint/2010/main" val="197636319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9118121" cy="461665"/>
          </a:xfrm>
          <a:prstGeom prst="rect">
            <a:avLst/>
          </a:prstGeom>
          <a:noFill/>
        </p:spPr>
        <p:txBody>
          <a:bodyPr wrap="square" rtlCol="0">
            <a:spAutoFit/>
          </a:bodyPr>
          <a:lstStyle/>
          <a:p>
            <a:r>
              <a:rPr lang="en-GB" sz="2400" dirty="0"/>
              <a:t>Power-hungry </a:t>
            </a:r>
            <a:r>
              <a:rPr lang="en-GB" sz="2400" dirty="0" smtClean="0"/>
              <a:t>people</a:t>
            </a:r>
            <a:endParaRPr lang="en-GB" sz="2400" dirty="0"/>
          </a:p>
        </p:txBody>
      </p:sp>
      <p:sp>
        <p:nvSpPr>
          <p:cNvPr id="5" name="TextBox 4"/>
          <p:cNvSpPr txBox="1"/>
          <p:nvPr/>
        </p:nvSpPr>
        <p:spPr>
          <a:xfrm>
            <a:off x="5590237" y="2018733"/>
            <a:ext cx="4588933" cy="461665"/>
          </a:xfrm>
          <a:prstGeom prst="rect">
            <a:avLst/>
          </a:prstGeom>
          <a:noFill/>
        </p:spPr>
        <p:txBody>
          <a:bodyPr wrap="square" rtlCol="0">
            <a:spAutoFit/>
          </a:bodyPr>
          <a:lstStyle/>
          <a:p>
            <a:r>
              <a:rPr lang="en-GB" sz="2400" dirty="0"/>
              <a:t>Famous ‘humble’ doctor</a:t>
            </a:r>
            <a:r>
              <a:rPr lang="en-GB" sz="2400" dirty="0" smtClean="0"/>
              <a:t>!</a:t>
            </a:r>
            <a:endParaRPr lang="en-GB" dirty="0"/>
          </a:p>
        </p:txBody>
      </p:sp>
      <p:sp>
        <p:nvSpPr>
          <p:cNvPr id="6" name="TextBox 5"/>
          <p:cNvSpPr txBox="1"/>
          <p:nvPr/>
        </p:nvSpPr>
        <p:spPr>
          <a:xfrm>
            <a:off x="1061049" y="2818952"/>
            <a:ext cx="4374551" cy="523220"/>
          </a:xfrm>
          <a:prstGeom prst="rect">
            <a:avLst/>
          </a:prstGeom>
          <a:noFill/>
        </p:spPr>
        <p:txBody>
          <a:bodyPr wrap="square" rtlCol="0">
            <a:spAutoFit/>
          </a:bodyPr>
          <a:lstStyle/>
          <a:p>
            <a:r>
              <a:rPr lang="en-GB" sz="2800" dirty="0"/>
              <a:t>Humility – not </a:t>
            </a:r>
            <a:r>
              <a:rPr lang="en-GB" sz="2800" dirty="0" smtClean="0"/>
              <a:t>natural</a:t>
            </a:r>
            <a:endParaRPr lang="en-GB" dirty="0"/>
          </a:p>
        </p:txBody>
      </p:sp>
    </p:spTree>
    <p:extLst>
      <p:ext uri="{BB962C8B-B14F-4D97-AF65-F5344CB8AC3E}">
        <p14:creationId xmlns:p14="http://schemas.microsoft.com/office/powerpoint/2010/main" val="30954485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9118121" cy="461665"/>
          </a:xfrm>
          <a:prstGeom prst="rect">
            <a:avLst/>
          </a:prstGeom>
          <a:noFill/>
        </p:spPr>
        <p:txBody>
          <a:bodyPr wrap="square" rtlCol="0">
            <a:spAutoFit/>
          </a:bodyPr>
          <a:lstStyle/>
          <a:p>
            <a:r>
              <a:rPr lang="en-GB" sz="2400" dirty="0"/>
              <a:t>Power-hungry </a:t>
            </a:r>
            <a:r>
              <a:rPr lang="en-GB" sz="2400" dirty="0" smtClean="0"/>
              <a:t>people</a:t>
            </a:r>
            <a:endParaRPr lang="en-GB" sz="2400" dirty="0"/>
          </a:p>
        </p:txBody>
      </p:sp>
      <p:sp>
        <p:nvSpPr>
          <p:cNvPr id="5" name="TextBox 4"/>
          <p:cNvSpPr txBox="1"/>
          <p:nvPr/>
        </p:nvSpPr>
        <p:spPr>
          <a:xfrm>
            <a:off x="5590237" y="2018733"/>
            <a:ext cx="4588933" cy="461665"/>
          </a:xfrm>
          <a:prstGeom prst="rect">
            <a:avLst/>
          </a:prstGeom>
          <a:noFill/>
        </p:spPr>
        <p:txBody>
          <a:bodyPr wrap="square" rtlCol="0">
            <a:spAutoFit/>
          </a:bodyPr>
          <a:lstStyle/>
          <a:p>
            <a:r>
              <a:rPr lang="en-GB" sz="2400" dirty="0"/>
              <a:t>Famous ‘humble’ doctor</a:t>
            </a:r>
            <a:r>
              <a:rPr lang="en-GB" sz="2400" dirty="0" smtClean="0"/>
              <a:t>!</a:t>
            </a:r>
            <a:endParaRPr lang="en-GB" dirty="0"/>
          </a:p>
        </p:txBody>
      </p:sp>
      <p:sp>
        <p:nvSpPr>
          <p:cNvPr id="6" name="TextBox 5"/>
          <p:cNvSpPr txBox="1"/>
          <p:nvPr/>
        </p:nvSpPr>
        <p:spPr>
          <a:xfrm>
            <a:off x="1061049" y="2818952"/>
            <a:ext cx="4374551" cy="738664"/>
          </a:xfrm>
          <a:prstGeom prst="rect">
            <a:avLst/>
          </a:prstGeom>
          <a:noFill/>
        </p:spPr>
        <p:txBody>
          <a:bodyPr wrap="square" rtlCol="0">
            <a:spAutoFit/>
          </a:bodyPr>
          <a:lstStyle/>
          <a:p>
            <a:r>
              <a:rPr lang="en-GB" sz="2400" dirty="0"/>
              <a:t>Humility – not natural</a:t>
            </a:r>
          </a:p>
          <a:p>
            <a:endParaRPr lang="en-GB" dirty="0"/>
          </a:p>
        </p:txBody>
      </p:sp>
      <p:sp>
        <p:nvSpPr>
          <p:cNvPr id="7" name="TextBox 6"/>
          <p:cNvSpPr txBox="1"/>
          <p:nvPr/>
        </p:nvSpPr>
        <p:spPr>
          <a:xfrm>
            <a:off x="1794933" y="3742267"/>
            <a:ext cx="8712200" cy="1231106"/>
          </a:xfrm>
          <a:prstGeom prst="rect">
            <a:avLst/>
          </a:prstGeom>
          <a:noFill/>
        </p:spPr>
        <p:txBody>
          <a:bodyPr wrap="square" rtlCol="0">
            <a:spAutoFit/>
          </a:bodyPr>
          <a:lstStyle/>
          <a:p>
            <a:r>
              <a:rPr lang="en-GB" sz="2800" dirty="0"/>
              <a:t>John’s statement: </a:t>
            </a:r>
            <a:r>
              <a:rPr lang="en-GB" sz="2800" b="1" i="1" dirty="0">
                <a:ln>
                  <a:solidFill>
                    <a:schemeClr val="tx1"/>
                  </a:solidFill>
                </a:ln>
                <a:solidFill>
                  <a:srgbClr val="FF0000"/>
                </a:solidFill>
                <a:effectLst>
                  <a:glow rad="63500">
                    <a:srgbClr val="FFFF00"/>
                  </a:glow>
                </a:effectLst>
              </a:rPr>
              <a:t>“Look, the Lamb of God who takes away the sin of the world!”</a:t>
            </a:r>
            <a:endParaRPr lang="en-GB" sz="2800" b="1" dirty="0">
              <a:ln>
                <a:solidFill>
                  <a:schemeClr val="tx1"/>
                </a:solidFill>
              </a:ln>
              <a:solidFill>
                <a:srgbClr val="FF0000"/>
              </a:solidFill>
              <a:effectLst>
                <a:glow rad="63500">
                  <a:srgbClr val="FFFF00"/>
                </a:glow>
              </a:effectLst>
            </a:endParaRPr>
          </a:p>
          <a:p>
            <a:endParaRPr lang="en-GB" dirty="0"/>
          </a:p>
        </p:txBody>
      </p:sp>
    </p:spTree>
    <p:extLst>
      <p:ext uri="{BB962C8B-B14F-4D97-AF65-F5344CB8AC3E}">
        <p14:creationId xmlns:p14="http://schemas.microsoft.com/office/powerpoint/2010/main" val="105374689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9118121" cy="461665"/>
          </a:xfrm>
          <a:prstGeom prst="rect">
            <a:avLst/>
          </a:prstGeom>
          <a:noFill/>
        </p:spPr>
        <p:txBody>
          <a:bodyPr wrap="square" rtlCol="0">
            <a:spAutoFit/>
          </a:bodyPr>
          <a:lstStyle/>
          <a:p>
            <a:r>
              <a:rPr lang="en-GB" sz="2400" dirty="0"/>
              <a:t>Power-hungry </a:t>
            </a:r>
            <a:r>
              <a:rPr lang="en-GB" sz="2400" dirty="0" smtClean="0"/>
              <a:t>people</a:t>
            </a:r>
            <a:endParaRPr lang="en-GB" sz="2400" dirty="0"/>
          </a:p>
        </p:txBody>
      </p:sp>
      <p:sp>
        <p:nvSpPr>
          <p:cNvPr id="5" name="TextBox 4"/>
          <p:cNvSpPr txBox="1"/>
          <p:nvPr/>
        </p:nvSpPr>
        <p:spPr>
          <a:xfrm>
            <a:off x="5590237" y="2018733"/>
            <a:ext cx="4588933" cy="461665"/>
          </a:xfrm>
          <a:prstGeom prst="rect">
            <a:avLst/>
          </a:prstGeom>
          <a:noFill/>
        </p:spPr>
        <p:txBody>
          <a:bodyPr wrap="square" rtlCol="0">
            <a:spAutoFit/>
          </a:bodyPr>
          <a:lstStyle/>
          <a:p>
            <a:r>
              <a:rPr lang="en-GB" sz="2400" dirty="0"/>
              <a:t>Famous ‘humble’ doctor</a:t>
            </a:r>
            <a:r>
              <a:rPr lang="en-GB" sz="2400" dirty="0" smtClean="0"/>
              <a:t>!</a:t>
            </a:r>
            <a:endParaRPr lang="en-GB" dirty="0"/>
          </a:p>
        </p:txBody>
      </p:sp>
      <p:sp>
        <p:nvSpPr>
          <p:cNvPr id="6" name="TextBox 5"/>
          <p:cNvSpPr txBox="1"/>
          <p:nvPr/>
        </p:nvSpPr>
        <p:spPr>
          <a:xfrm>
            <a:off x="1061049" y="2818952"/>
            <a:ext cx="4374551" cy="738664"/>
          </a:xfrm>
          <a:prstGeom prst="rect">
            <a:avLst/>
          </a:prstGeom>
          <a:noFill/>
        </p:spPr>
        <p:txBody>
          <a:bodyPr wrap="square" rtlCol="0">
            <a:spAutoFit/>
          </a:bodyPr>
          <a:lstStyle/>
          <a:p>
            <a:r>
              <a:rPr lang="en-GB" sz="2400" dirty="0"/>
              <a:t>Humility – not natural</a:t>
            </a:r>
          </a:p>
          <a:p>
            <a:endParaRPr lang="en-GB" dirty="0"/>
          </a:p>
        </p:txBody>
      </p:sp>
      <p:sp>
        <p:nvSpPr>
          <p:cNvPr id="7" name="TextBox 6"/>
          <p:cNvSpPr txBox="1"/>
          <p:nvPr/>
        </p:nvSpPr>
        <p:spPr>
          <a:xfrm>
            <a:off x="1794933" y="3742267"/>
            <a:ext cx="8712200" cy="1231106"/>
          </a:xfrm>
          <a:prstGeom prst="rect">
            <a:avLst/>
          </a:prstGeom>
          <a:noFill/>
        </p:spPr>
        <p:txBody>
          <a:bodyPr wrap="square" rtlCol="0">
            <a:spAutoFit/>
          </a:bodyPr>
          <a:lstStyle/>
          <a:p>
            <a:r>
              <a:rPr lang="en-GB" sz="2800" dirty="0"/>
              <a:t>John’s statement: </a:t>
            </a:r>
            <a:r>
              <a:rPr lang="en-GB" sz="2800" b="1" i="1" dirty="0">
                <a:ln>
                  <a:solidFill>
                    <a:schemeClr val="tx1"/>
                  </a:solidFill>
                </a:ln>
                <a:solidFill>
                  <a:srgbClr val="FF0000"/>
                </a:solidFill>
                <a:effectLst>
                  <a:glow rad="63500">
                    <a:srgbClr val="FFFF00"/>
                  </a:glow>
                </a:effectLst>
              </a:rPr>
              <a:t>“Look, the Lamb of God who takes away the sin of the world!”</a:t>
            </a:r>
            <a:endParaRPr lang="en-GB" sz="2800" b="1" dirty="0">
              <a:ln>
                <a:solidFill>
                  <a:schemeClr val="tx1"/>
                </a:solidFill>
              </a:ln>
              <a:solidFill>
                <a:srgbClr val="FF0000"/>
              </a:solidFill>
              <a:effectLst>
                <a:glow rad="63500">
                  <a:srgbClr val="FFFF00"/>
                </a:glow>
              </a:effectLst>
            </a:endParaRPr>
          </a:p>
          <a:p>
            <a:endParaRPr lang="en-GB" dirty="0"/>
          </a:p>
        </p:txBody>
      </p:sp>
      <p:sp>
        <p:nvSpPr>
          <p:cNvPr id="8" name="TextBox 7"/>
          <p:cNvSpPr txBox="1"/>
          <p:nvPr/>
        </p:nvSpPr>
        <p:spPr>
          <a:xfrm>
            <a:off x="1061049" y="5122333"/>
            <a:ext cx="4120551" cy="523220"/>
          </a:xfrm>
          <a:prstGeom prst="rect">
            <a:avLst/>
          </a:prstGeom>
          <a:noFill/>
        </p:spPr>
        <p:txBody>
          <a:bodyPr wrap="square" rtlCol="0">
            <a:spAutoFit/>
          </a:bodyPr>
          <a:lstStyle/>
          <a:p>
            <a:r>
              <a:rPr lang="en-GB" sz="2800" dirty="0" smtClean="0"/>
              <a:t>Different approach</a:t>
            </a:r>
            <a:endParaRPr lang="en-GB" sz="2800" dirty="0"/>
          </a:p>
        </p:txBody>
      </p:sp>
    </p:spTree>
    <p:extLst>
      <p:ext uri="{BB962C8B-B14F-4D97-AF65-F5344CB8AC3E}">
        <p14:creationId xmlns:p14="http://schemas.microsoft.com/office/powerpoint/2010/main" val="129133917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9118121" cy="461665"/>
          </a:xfrm>
          <a:prstGeom prst="rect">
            <a:avLst/>
          </a:prstGeom>
          <a:noFill/>
        </p:spPr>
        <p:txBody>
          <a:bodyPr wrap="square" rtlCol="0">
            <a:spAutoFit/>
          </a:bodyPr>
          <a:lstStyle/>
          <a:p>
            <a:r>
              <a:rPr lang="en-GB" sz="2400" dirty="0"/>
              <a:t>Power-hungry </a:t>
            </a:r>
            <a:r>
              <a:rPr lang="en-GB" sz="2400" dirty="0" smtClean="0"/>
              <a:t>people</a:t>
            </a:r>
            <a:endParaRPr lang="en-GB" sz="2400" dirty="0"/>
          </a:p>
        </p:txBody>
      </p:sp>
      <p:sp>
        <p:nvSpPr>
          <p:cNvPr id="5" name="TextBox 4"/>
          <p:cNvSpPr txBox="1"/>
          <p:nvPr/>
        </p:nvSpPr>
        <p:spPr>
          <a:xfrm>
            <a:off x="5590237" y="2018733"/>
            <a:ext cx="4588933" cy="461665"/>
          </a:xfrm>
          <a:prstGeom prst="rect">
            <a:avLst/>
          </a:prstGeom>
          <a:noFill/>
        </p:spPr>
        <p:txBody>
          <a:bodyPr wrap="square" rtlCol="0">
            <a:spAutoFit/>
          </a:bodyPr>
          <a:lstStyle/>
          <a:p>
            <a:r>
              <a:rPr lang="en-GB" sz="2400" dirty="0"/>
              <a:t>Famous ‘humble’ doctor</a:t>
            </a:r>
            <a:r>
              <a:rPr lang="en-GB" sz="2400" dirty="0" smtClean="0"/>
              <a:t>!</a:t>
            </a:r>
            <a:endParaRPr lang="en-GB" dirty="0"/>
          </a:p>
        </p:txBody>
      </p:sp>
      <p:sp>
        <p:nvSpPr>
          <p:cNvPr id="6" name="TextBox 5"/>
          <p:cNvSpPr txBox="1"/>
          <p:nvPr/>
        </p:nvSpPr>
        <p:spPr>
          <a:xfrm>
            <a:off x="1061049" y="2818952"/>
            <a:ext cx="4374551" cy="738664"/>
          </a:xfrm>
          <a:prstGeom prst="rect">
            <a:avLst/>
          </a:prstGeom>
          <a:noFill/>
        </p:spPr>
        <p:txBody>
          <a:bodyPr wrap="square" rtlCol="0">
            <a:spAutoFit/>
          </a:bodyPr>
          <a:lstStyle/>
          <a:p>
            <a:r>
              <a:rPr lang="en-GB" sz="2400" dirty="0"/>
              <a:t>Humility – not natural</a:t>
            </a:r>
          </a:p>
          <a:p>
            <a:endParaRPr lang="en-GB" dirty="0"/>
          </a:p>
        </p:txBody>
      </p:sp>
      <p:sp>
        <p:nvSpPr>
          <p:cNvPr id="7" name="TextBox 6"/>
          <p:cNvSpPr txBox="1"/>
          <p:nvPr/>
        </p:nvSpPr>
        <p:spPr>
          <a:xfrm>
            <a:off x="1794933" y="3742267"/>
            <a:ext cx="8712200" cy="1231106"/>
          </a:xfrm>
          <a:prstGeom prst="rect">
            <a:avLst/>
          </a:prstGeom>
          <a:noFill/>
        </p:spPr>
        <p:txBody>
          <a:bodyPr wrap="square" rtlCol="0">
            <a:spAutoFit/>
          </a:bodyPr>
          <a:lstStyle/>
          <a:p>
            <a:r>
              <a:rPr lang="en-GB" sz="2800" dirty="0"/>
              <a:t>John’s statement: </a:t>
            </a:r>
            <a:r>
              <a:rPr lang="en-GB" sz="2800" b="1" i="1" dirty="0">
                <a:ln>
                  <a:solidFill>
                    <a:schemeClr val="tx1"/>
                  </a:solidFill>
                </a:ln>
                <a:solidFill>
                  <a:srgbClr val="FF0000"/>
                </a:solidFill>
                <a:effectLst>
                  <a:glow rad="63500">
                    <a:srgbClr val="FFFF00"/>
                  </a:glow>
                </a:effectLst>
              </a:rPr>
              <a:t>“Look, the Lamb of God who takes away the sin of the world!”</a:t>
            </a:r>
            <a:endParaRPr lang="en-GB" sz="2800" b="1" dirty="0">
              <a:ln>
                <a:solidFill>
                  <a:schemeClr val="tx1"/>
                </a:solidFill>
              </a:ln>
              <a:solidFill>
                <a:srgbClr val="FF0000"/>
              </a:solidFill>
              <a:effectLst>
                <a:glow rad="63500">
                  <a:srgbClr val="FFFF00"/>
                </a:glow>
              </a:effectLst>
            </a:endParaRPr>
          </a:p>
          <a:p>
            <a:endParaRPr lang="en-GB" dirty="0"/>
          </a:p>
        </p:txBody>
      </p:sp>
      <p:sp>
        <p:nvSpPr>
          <p:cNvPr id="8" name="TextBox 7"/>
          <p:cNvSpPr txBox="1"/>
          <p:nvPr/>
        </p:nvSpPr>
        <p:spPr>
          <a:xfrm>
            <a:off x="1061049" y="5122333"/>
            <a:ext cx="4120551" cy="461665"/>
          </a:xfrm>
          <a:prstGeom prst="rect">
            <a:avLst/>
          </a:prstGeom>
          <a:noFill/>
        </p:spPr>
        <p:txBody>
          <a:bodyPr wrap="square" rtlCol="0">
            <a:spAutoFit/>
          </a:bodyPr>
          <a:lstStyle/>
          <a:p>
            <a:r>
              <a:rPr lang="en-GB" sz="2400" dirty="0" smtClean="0"/>
              <a:t>Different approach</a:t>
            </a:r>
            <a:endParaRPr lang="en-GB" sz="2400" dirty="0"/>
          </a:p>
        </p:txBody>
      </p:sp>
      <p:sp>
        <p:nvSpPr>
          <p:cNvPr id="9" name="TextBox 8"/>
          <p:cNvSpPr txBox="1"/>
          <p:nvPr/>
        </p:nvSpPr>
        <p:spPr>
          <a:xfrm>
            <a:off x="6096000" y="5571067"/>
            <a:ext cx="4411133" cy="523220"/>
          </a:xfrm>
          <a:prstGeom prst="rect">
            <a:avLst/>
          </a:prstGeom>
          <a:noFill/>
        </p:spPr>
        <p:txBody>
          <a:bodyPr wrap="square" rtlCol="0">
            <a:spAutoFit/>
          </a:bodyPr>
          <a:lstStyle/>
          <a:p>
            <a:r>
              <a:rPr lang="en-GB" sz="2800" dirty="0" smtClean="0"/>
              <a:t>Similar structure</a:t>
            </a:r>
            <a:endParaRPr lang="en-GB" sz="2800" dirty="0"/>
          </a:p>
        </p:txBody>
      </p:sp>
    </p:spTree>
    <p:extLst>
      <p:ext uri="{BB962C8B-B14F-4D97-AF65-F5344CB8AC3E}">
        <p14:creationId xmlns:p14="http://schemas.microsoft.com/office/powerpoint/2010/main" val="39214768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2800767"/>
          </a:xfrm>
          <a:prstGeom prst="rect">
            <a:avLst/>
          </a:prstGeom>
          <a:noFill/>
        </p:spPr>
        <p:txBody>
          <a:bodyPr wrap="square" rtlCol="0">
            <a:spAutoFit/>
          </a:bodyPr>
          <a:lstStyle/>
          <a:p>
            <a:pPr marL="541338" indent="-541338"/>
            <a:r>
              <a:rPr lang="en-GB" sz="3600" dirty="0" smtClean="0">
                <a:latin typeface="Berlin Sans FB Demi" panose="020E0802020502020306" pitchFamily="34" charset="0"/>
              </a:rPr>
              <a:t>1. The circumstances </a:t>
            </a:r>
            <a:r>
              <a:rPr lang="en-GB" sz="2800" b="1" i="1" dirty="0">
                <a:ln>
                  <a:solidFill>
                    <a:schemeClr val="accent1"/>
                  </a:solidFill>
                </a:ln>
                <a:effectLst>
                  <a:glow rad="50800">
                    <a:srgbClr val="FFFF00"/>
                  </a:glow>
                </a:effectLst>
              </a:rPr>
              <a:t>“After this, Jesus and his disciples went out into the Judean countryside, where he spent some time with them, and baptized. Now John was also baptizing at Aenon near Salim, because there was plenty of water, and people were coming and being baptized. (This was before John was put in prison</a:t>
            </a:r>
            <a:r>
              <a:rPr lang="en-GB" sz="2800" b="1" i="1" dirty="0" smtClean="0">
                <a:ln>
                  <a:solidFill>
                    <a:schemeClr val="accent1"/>
                  </a:solidFill>
                </a:ln>
                <a:effectLst>
                  <a:glow rad="50800">
                    <a:srgbClr val="FFFF00"/>
                  </a:glow>
                </a:effectLst>
              </a:rPr>
              <a:t>.)”</a:t>
            </a:r>
            <a:endParaRPr lang="en-GB" sz="3200" b="1" i="1" dirty="0">
              <a:ln>
                <a:solidFill>
                  <a:schemeClr val="accent1"/>
                </a:solidFill>
              </a:ln>
              <a:effectLst>
                <a:glow rad="50800">
                  <a:srgbClr val="FFFF00"/>
                </a:glow>
              </a:effectLst>
              <a:latin typeface="Berlin Sans FB Demi" panose="020E0802020502020306" pitchFamily="34" charset="0"/>
            </a:endParaRPr>
          </a:p>
        </p:txBody>
      </p:sp>
    </p:spTree>
    <p:extLst>
      <p:ext uri="{BB962C8B-B14F-4D97-AF65-F5344CB8AC3E}">
        <p14:creationId xmlns:p14="http://schemas.microsoft.com/office/powerpoint/2010/main" val="192189192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3A2A4-E29F-40B2-9057-33BFC7CCD27C}"/>
              </a:ext>
            </a:extLst>
          </p:cNvPr>
          <p:cNvSpPr>
            <a:spLocks noGrp="1"/>
          </p:cNvSpPr>
          <p:nvPr>
            <p:ph type="ctrTitle"/>
          </p:nvPr>
        </p:nvSpPr>
        <p:spPr>
          <a:xfrm>
            <a:off x="1699404" y="250650"/>
            <a:ext cx="9293524" cy="620618"/>
          </a:xfrm>
        </p:spPr>
        <p:txBody>
          <a:bodyPr anchor="t">
            <a:normAutofit fontScale="90000"/>
          </a:bodyPr>
          <a:lstStyle/>
          <a:p>
            <a:pPr algn="r"/>
            <a:r>
              <a:rPr lang="en-GB" sz="4000" dirty="0">
                <a:latin typeface="Berlin Sans FB" panose="020E0602020502020306" pitchFamily="34" charset="0"/>
              </a:rPr>
              <a:t>Knowing your place</a:t>
            </a:r>
          </a:p>
        </p:txBody>
      </p:sp>
      <p:sp>
        <p:nvSpPr>
          <p:cNvPr id="3" name="Subtitle 2">
            <a:extLst>
              <a:ext uri="{FF2B5EF4-FFF2-40B4-BE49-F238E27FC236}">
                <a16:creationId xmlns:a16="http://schemas.microsoft.com/office/drawing/2014/main" xmlns="" id="{3B2288FE-FE82-4E82-AD48-01A20B21AE21}"/>
              </a:ext>
            </a:extLst>
          </p:cNvPr>
          <p:cNvSpPr>
            <a:spLocks noGrp="1"/>
          </p:cNvSpPr>
          <p:nvPr>
            <p:ph type="subTitle" idx="1"/>
          </p:nvPr>
        </p:nvSpPr>
        <p:spPr>
          <a:xfrm>
            <a:off x="1457865" y="871268"/>
            <a:ext cx="9448800" cy="685800"/>
          </a:xfrm>
        </p:spPr>
        <p:txBody>
          <a:bodyPr/>
          <a:lstStyle/>
          <a:p>
            <a:pPr algn="r"/>
            <a:r>
              <a:rPr lang="en-GB" dirty="0">
                <a:latin typeface="Berlin Sans FB" panose="020E0602020502020306" pitchFamily="34" charset="0"/>
              </a:rPr>
              <a:t>John 3:22-36</a:t>
            </a:r>
          </a:p>
        </p:txBody>
      </p:sp>
      <p:sp>
        <p:nvSpPr>
          <p:cNvPr id="4" name="TextBox 3">
            <a:extLst>
              <a:ext uri="{FF2B5EF4-FFF2-40B4-BE49-F238E27FC236}">
                <a16:creationId xmlns:a16="http://schemas.microsoft.com/office/drawing/2014/main" xmlns="" id="{FB08EADC-0908-47A6-A2C4-33191DCAF842}"/>
              </a:ext>
            </a:extLst>
          </p:cNvPr>
          <p:cNvSpPr txBox="1"/>
          <p:nvPr/>
        </p:nvSpPr>
        <p:spPr>
          <a:xfrm>
            <a:off x="1061049" y="1557068"/>
            <a:ext cx="10792284" cy="1077218"/>
          </a:xfrm>
          <a:prstGeom prst="rect">
            <a:avLst/>
          </a:prstGeom>
          <a:noFill/>
        </p:spPr>
        <p:txBody>
          <a:bodyPr wrap="square" rtlCol="0">
            <a:spAutoFit/>
          </a:bodyPr>
          <a:lstStyle/>
          <a:p>
            <a:pPr marL="541338" indent="-541338">
              <a:buAutoNum type="arabicPeriod"/>
            </a:pPr>
            <a:r>
              <a:rPr lang="en-GB" sz="3600" dirty="0" smtClean="0">
                <a:latin typeface="Berlin Sans FB Demi" panose="020E0802020502020306" pitchFamily="34" charset="0"/>
              </a:rPr>
              <a:t>The circumstances</a:t>
            </a:r>
          </a:p>
          <a:p>
            <a:pPr marL="914400" lvl="1" indent="-457200">
              <a:buSzPct val="90000"/>
              <a:buFont typeface="Wingdings" panose="05000000000000000000" pitchFamily="2" charset="2"/>
              <a:buChar char="Ø"/>
            </a:pPr>
            <a:r>
              <a:rPr lang="en-GB" sz="2800" b="1" dirty="0" smtClean="0">
                <a:solidFill>
                  <a:schemeClr val="accent6">
                    <a:lumMod val="20000"/>
                    <a:lumOff val="80000"/>
                  </a:schemeClr>
                </a:solidFill>
                <a:effectLst>
                  <a:glow>
                    <a:srgbClr val="FFFF00"/>
                  </a:glow>
                </a:effectLst>
              </a:rPr>
              <a:t>Rival baptisms</a:t>
            </a:r>
            <a:endParaRPr lang="en-GB" sz="2800" b="1" dirty="0">
              <a:solidFill>
                <a:schemeClr val="accent6">
                  <a:lumMod val="20000"/>
                  <a:lumOff val="80000"/>
                </a:schemeClr>
              </a:solidFill>
              <a:effectLst>
                <a:glow>
                  <a:srgbClr val="FFFF00"/>
                </a:glow>
              </a:effectLst>
            </a:endParaRPr>
          </a:p>
        </p:txBody>
      </p:sp>
    </p:spTree>
    <p:extLst>
      <p:ext uri="{BB962C8B-B14F-4D97-AF65-F5344CB8AC3E}">
        <p14:creationId xmlns:p14="http://schemas.microsoft.com/office/powerpoint/2010/main" val="42428702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754</TotalTime>
  <Words>977</Words>
  <Application>Microsoft Office PowerPoint</Application>
  <PresentationFormat>Widescreen</PresentationFormat>
  <Paragraphs>268</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Berlin Sans FB</vt:lpstr>
      <vt:lpstr>Berlin Sans FB Demi</vt:lpstr>
      <vt:lpstr>Century Gothic</vt:lpstr>
      <vt:lpstr>Wingdings</vt:lpstr>
      <vt:lpstr>Vapor Trail</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lpstr>Knowing your place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your place</dc:title>
  <dc:creator>IT Team</dc:creator>
  <cp:lastModifiedBy>IT Team</cp:lastModifiedBy>
  <cp:revision>36</cp:revision>
  <dcterms:created xsi:type="dcterms:W3CDTF">2017-05-23T10:32:22Z</dcterms:created>
  <dcterms:modified xsi:type="dcterms:W3CDTF">2017-06-04T08:21:51Z</dcterms:modified>
</cp:coreProperties>
</file>